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7" r:id="rId2"/>
    <p:sldId id="258" r:id="rId3"/>
    <p:sldId id="274" r:id="rId4"/>
    <p:sldId id="259" r:id="rId5"/>
    <p:sldId id="282" r:id="rId6"/>
    <p:sldId id="278" r:id="rId7"/>
    <p:sldId id="279" r:id="rId8"/>
    <p:sldId id="280" r:id="rId9"/>
    <p:sldId id="273" r:id="rId10"/>
    <p:sldId id="261" r:id="rId11"/>
    <p:sldId id="262" r:id="rId12"/>
    <p:sldId id="263" r:id="rId13"/>
    <p:sldId id="275" r:id="rId14"/>
    <p:sldId id="276" r:id="rId15"/>
    <p:sldId id="264" r:id="rId16"/>
    <p:sldId id="265" r:id="rId17"/>
    <p:sldId id="266" r:id="rId18"/>
    <p:sldId id="267" r:id="rId19"/>
    <p:sldId id="268" r:id="rId20"/>
    <p:sldId id="283" r:id="rId21"/>
    <p:sldId id="269" r:id="rId22"/>
    <p:sldId id="270" r:id="rId23"/>
    <p:sldId id="271" r:id="rId24"/>
    <p:sldId id="272" r:id="rId25"/>
    <p:sldId id="277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33CC"/>
    <a:srgbClr val="000066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F5481D-6624-4A8D-B13C-B258CDCAC89E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251BE1-1DC6-4367-8F9F-A2C1F1101B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571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51BE1-1DC6-4367-8F9F-A2C1F1101B2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324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51BE1-1DC6-4367-8F9F-A2C1F1101B2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855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51BE1-1DC6-4367-8F9F-A2C1F1101B2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471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Owner\Desktop\ZPPL\1%20&#1091;&#1088;&#1086;&#1082;%2001.09.17\&#1041;&#1077;&#1090;&#1093;&#1086;&#1074;&#1077;&#1085;%20&#1054;&#1076;&#1072;%20&#1076;&#1086;%20&#1056;&#1072;&#1076;&#1086;&#1089;&#1090;&#1110;.%20&#1043;&#1110;&#1084;&#1085;%20&#1028;&#1074;&#1088;&#1086;&#1057;&#1086;&#1102;&#1079;&#1091;%20%20(&#1079;%20&#1091;&#1082;&#1088;&#1072;&#1111;&#1085;&#1089;&#1100;&#1082;&#1080;&#1084;&#1080;%20&#1089;&#1091;&#1073;&#1090;&#1080;&#1090;&#1088;&#1072;&#1084;&#1080;)%20(1).mp4" TargetMode="Externa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Owner\Desktop\ZPPL\1%20&#1091;&#1088;&#1086;&#1082;%2001.09.17\1.%20&#1028;&#1074;&#1088;&#1086;&#1087;&#1072;%20&#1087;&#1086;&#1095;&#1080;&#1085;&#1072;&#1108;&#1090;&#1100;&#1089;&#1103;%20&#1079;%20&#1090;&#1077;&#1073;&#1077;%20&#8211;%20&#1087;&#1086;&#1074;&#1085;&#1072;%20&#1074;&#1077;&#1088;&#1089;&#1110;&#1103;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Owner\Desktop\ZPPL\1%20&#1091;&#1088;&#1086;&#1082;%2001.09.17\2.%20&#1051;&#1102;&#1076;&#1080;&#1085;&#1072;%20&#1087;&#1086;&#1095;&#1080;&#1085;&#1072;&#1108;&#1090;&#1100;&#1089;&#1103;%20&#1079;%20&#1058;&#1077;&#1073;&#1077;!%20(2016).mp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Owner\Desktop\ZPPL\1%20&#1091;&#1088;&#1086;&#1082;%2001.09.17\3.%20&#1052;&#1110;&#1085;&#1103;&#1108;&#1096;%20&#1082;&#1088;&#1072;&#1111;&#1085;&#1091;%20-%20&#1079;&#1084;&#1110;&#1085;&#1080;%20&#1089;&#1077;&#1073;&#1077;.mp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Картинки по запросу фото Поважаю европейські цінності – будую сучасну Україну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3" name="Picture 5" descr="Картинки по запросу фото Поважаю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11025"/>
            <a:ext cx="2571736" cy="184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Картинки по запросу фото Поважаю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702" y="3948999"/>
            <a:ext cx="2500298" cy="290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Картинки по запросу фото Поважаю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173" y="0"/>
            <a:ext cx="4255827" cy="200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5" descr="Картинки по запросу фото Поважаю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80887" cy="163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928662" y="1500174"/>
            <a:ext cx="608428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cap="all" dirty="0">
                <a:solidFill>
                  <a:srgbClr val="006600"/>
                </a:solidFill>
                <a:latin typeface="Arial Black" pitchFamily="34" charset="0"/>
              </a:rPr>
              <a:t>УКРАЇНСЬКИЙ ВИМІР - ЄВРОПЕЙСЬКІ ЦІННОСТІ</a:t>
            </a:r>
            <a:endParaRPr lang="ru-RU" sz="5400" b="1" i="0" cap="all" dirty="0">
              <a:solidFill>
                <a:srgbClr val="006600"/>
              </a:solidFill>
              <a:effectLst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90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3968" y="3068960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 </a:t>
            </a:r>
            <a:endParaRPr lang="en-US" dirty="0"/>
          </a:p>
        </p:txBody>
      </p:sp>
      <p:pic>
        <p:nvPicPr>
          <p:cNvPr id="3074" name="Picture 2" descr="Картинки по запросу фото Поважаю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0" y="0"/>
            <a:ext cx="2381250" cy="165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Картинки по запросу фото Поважаю европейські цінності – будую сучасну Україну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8" descr="Картинки по запросу фото Поважаю европейські цінності – будую сучасну Україну!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0" descr="Картинки по запросу фото Поважаю европейські цінності – будую сучасну Україну!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3525"/>
            <a:ext cx="30289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Картинки по запросу фото Поважаю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57714" cy="235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500166" y="2500306"/>
            <a:ext cx="6715172" cy="230832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uk-UA" sz="2400" b="1" i="1" dirty="0">
                <a:solidFill>
                  <a:srgbClr val="006600"/>
                </a:solidFill>
                <a:latin typeface="Arial Black" pitchFamily="34" charset="0"/>
              </a:rPr>
              <a:t>«Цінність — будь-яке матеріальне або ідеальне явище, яке має значення для людини чи суспільства, заради якого вона діє, витрачає сили, час, гроші, здоров’я тощо, заради якого вона живе.».</a:t>
            </a:r>
            <a:endParaRPr lang="en-US" sz="2400" b="1" i="1" dirty="0">
              <a:solidFill>
                <a:srgbClr val="0066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13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214290"/>
            <a:ext cx="8215370" cy="4154984"/>
          </a:xfrm>
          <a:prstGeom prst="rect">
            <a:avLst/>
          </a:prstGeom>
          <a:solidFill>
            <a:srgbClr val="00B050">
              <a:alpha val="18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solidFill>
                  <a:srgbClr val="660066"/>
                </a:solidFill>
                <a:latin typeface="Arial Black" pitchFamily="34" charset="0"/>
              </a:rPr>
              <a:t>     </a:t>
            </a:r>
            <a:r>
              <a:rPr lang="uk-UA" sz="2400" dirty="0" smtClean="0">
                <a:solidFill>
                  <a:srgbClr val="660066"/>
                </a:solidFill>
                <a:latin typeface="Arial Black" pitchFamily="34" charset="0"/>
              </a:rPr>
              <a:t>Україна – держава європейська і представлена вона в усіх європейських організаціях, співпрацює з ЄС, громадяни України працюють у країнах Європи. Україна має своє мистецтво, яке має європейський характер. Україна є частиною Європи. Ми повинні все робити, аби прискорити вхід у європейську співдружність. А це можливо лише за умови, що разом будемо збагачувати Україну, дбати про її авторитет, підвищувати добробут громадян.</a:t>
            </a:r>
            <a:endParaRPr lang="ru-RU" sz="2400" dirty="0">
              <a:solidFill>
                <a:srgbClr val="660066"/>
              </a:solidFill>
              <a:latin typeface="Arial Black" pitchFamily="34" charset="0"/>
            </a:endParaRPr>
          </a:p>
        </p:txBody>
      </p:sp>
      <p:pic>
        <p:nvPicPr>
          <p:cNvPr id="3" name="Picture 4" descr="Картинки по запросу фото Поважаю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085" y="4572008"/>
            <a:ext cx="3051915" cy="228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77279"/>
            <a:ext cx="3929058" cy="2180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246720" cy="3785652"/>
          </a:xfrm>
          <a:prstGeom prst="rect">
            <a:avLst/>
          </a:prstGeom>
          <a:solidFill>
            <a:srgbClr val="00B050">
              <a:alpha val="19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       </a:t>
            </a:r>
            <a:r>
              <a:rPr lang="uk-UA" sz="2400" dirty="0" smtClean="0">
                <a:solidFill>
                  <a:srgbClr val="660066"/>
                </a:solidFill>
                <a:latin typeface="Arial Black" pitchFamily="34" charset="0"/>
              </a:rPr>
              <a:t>Як </a:t>
            </a:r>
            <a:r>
              <a:rPr lang="uk-UA" sz="2400" dirty="0">
                <a:solidFill>
                  <a:srgbClr val="660066"/>
                </a:solidFill>
                <a:latin typeface="Arial Black" pitchFamily="34" charset="0"/>
              </a:rPr>
              <a:t>відомо, розбудова української держави, ставить на порядок денний надзвичайно важливе і невідкладне завдання – виховання справжнього громадянина і патріота рідної землі. Лише люди, безмежно віддані українській національній ідеї, здатні відстояти незалежність, соборність України, вивести її з тимчасових соціально – економічних труднощів на шлях прогресу і процвітання.</a:t>
            </a:r>
            <a:endParaRPr lang="en-US" sz="2400" dirty="0">
              <a:solidFill>
                <a:srgbClr val="660066"/>
              </a:solidFill>
              <a:latin typeface="Arial Black" pitchFamily="34" charset="0"/>
            </a:endParaRPr>
          </a:p>
        </p:txBody>
      </p:sp>
      <p:pic>
        <p:nvPicPr>
          <p:cNvPr id="7" name="Picture 2" descr="Картинки по запросу фото Поважаю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4458210"/>
            <a:ext cx="3000396" cy="224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Картинки по запросу фото Поважаю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341" y="4500570"/>
            <a:ext cx="3099735" cy="215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84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208244"/>
              </p:ext>
            </p:extLst>
          </p:nvPr>
        </p:nvGraphicFramePr>
        <p:xfrm>
          <a:off x="0" y="0"/>
          <a:ext cx="9143999" cy="6072206"/>
        </p:xfrm>
        <a:graphic>
          <a:graphicData uri="http://schemas.openxmlformats.org/drawingml/2006/table">
            <a:tbl>
              <a:tblPr firstRow="1" firstCol="1" bandRow="1"/>
              <a:tblGrid>
                <a:gridCol w="2340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7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7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7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7220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Гімн Європейського Союзу - композиція Людвіга ван </a:t>
                      </a:r>
                      <a:r>
                        <a:rPr lang="uk-UA" sz="12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Бетговена</a:t>
                      </a:r>
                      <a:r>
                        <a:rPr lang="uk-UA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до тексту „Ода радості” Фредеріка </a:t>
                      </a:r>
                      <a:r>
                        <a:rPr lang="uk-UA" sz="12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Шіллера</a:t>
                      </a:r>
                      <a:r>
                        <a:rPr lang="uk-UA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Українською мовою Європейський гімн переклав </a:t>
                      </a:r>
                      <a:r>
                        <a:rPr lang="uk-UA" sz="12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М.Лукаш</a:t>
                      </a:r>
                      <a:r>
                        <a:rPr lang="uk-UA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66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 РАДОСТІ</a:t>
                      </a:r>
                      <a:endParaRPr lang="en-US" sz="1800" b="1" dirty="0">
                        <a:solidFill>
                          <a:srgbClr val="0066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Радість, гарна іскро божа!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Несказанно любо нам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Увійти, царице гожа,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твій пресвітлий дивний храм.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Все, що строго ділить мода,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В’яжеш ти одним вузлом,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Розцвітає братня згода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Під благим твоїм крилом…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Обнімітьсь, </a:t>
                      </a:r>
                      <a:r>
                        <a:rPr lang="uk-UA" sz="1800" b="1" dirty="0" err="1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міліони</a:t>
                      </a: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Поцілуйтесь, мов брати!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Вічний Отче доброти,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Дай нам ласки й охорони!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Кого доля ощастила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Тим, що другові він друг,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Кого любить лада, - 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Йдіть до нас в веселий круг.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Йдіть усі, хто зве своєю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світі душу хоч одну!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Хто ж весь вік черствів душею – 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Йди у іншу сторону…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Поклонитесь, </a:t>
                      </a:r>
                      <a:r>
                        <a:rPr lang="uk-UA" sz="1800" b="1" dirty="0" err="1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міліони</a:t>
                      </a: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Перед мудрістю Творця!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Сповніть милістю серця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І чиніть його закони…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Будьте мужні, </a:t>
                      </a:r>
                      <a:r>
                        <a:rPr lang="uk-UA" sz="1800" b="1" dirty="0" err="1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міліони</a:t>
                      </a: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!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Вірте, страдні, в кращий світ!..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Будь твердим в лиху годину,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Поміч скривдженим давай,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Всюди правду знай єдину,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Зроду клятви не ламай,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 знижайсь перед потужним,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 треба – важ життям!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Шана й слава чесним, мужнім,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Згуба підлим брехунам!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Станьмо дружною сім’єю,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Жити правдою й добром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Присягнімо цим вином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660066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Перед вишнім Судією!</a:t>
                      </a:r>
                      <a:endParaRPr lang="en-US" sz="1800" b="1" dirty="0">
                        <a:solidFill>
                          <a:srgbClr val="660066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Picture 11" descr="Картинки по запросу фото Поважаю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566" y="5383275"/>
            <a:ext cx="1976434" cy="147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Бетховен Ода до Радості. Гімн ЄвроСоюзу  (з українськими субтитрами) (1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5643578"/>
            <a:ext cx="1484293" cy="121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95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9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. Європа починається з тебе – повна версія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0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. Людина починається з Тебе! (2016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3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. Міняєш країну - зміни себе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150023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57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Owner\Desktop\ZPPL\Украина на карте Европ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44" y="0"/>
            <a:ext cx="83114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42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572528" cy="5632311"/>
          </a:xfrm>
          <a:prstGeom prst="rect">
            <a:avLst/>
          </a:prstGeom>
          <a:gradFill flip="none" rotWithShape="1">
            <a:gsLst>
              <a:gs pos="0">
                <a:srgbClr val="5E9EFF">
                  <a:alpha val="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  <a:tileRect/>
          </a:gradFill>
        </p:spPr>
        <p:txBody>
          <a:bodyPr wrap="square">
            <a:spAutoFit/>
          </a:bodyPr>
          <a:lstStyle/>
          <a:p>
            <a:pPr lvl="0" algn="just"/>
            <a:r>
              <a:rPr lang="en-US" sz="2400" dirty="0" smtClean="0">
                <a:solidFill>
                  <a:srgbClr val="7030A0"/>
                </a:solidFill>
                <a:latin typeface="Arial Black" pitchFamily="34" charset="0"/>
              </a:rPr>
              <a:t>       </a:t>
            </a:r>
            <a:r>
              <a:rPr lang="ru-RU" sz="2400" dirty="0" smtClean="0">
                <a:solidFill>
                  <a:srgbClr val="660066"/>
                </a:solidFill>
                <a:latin typeface="Arial Black" pitchFamily="34" charset="0"/>
              </a:rPr>
              <a:t>Д</a:t>
            </a:r>
            <a:r>
              <a:rPr lang="uk-UA" sz="2400" dirty="0" smtClean="0">
                <a:solidFill>
                  <a:srgbClr val="660066"/>
                </a:solidFill>
                <a:latin typeface="Arial Black" pitchFamily="34" charset="0"/>
              </a:rPr>
              <a:t>ля </a:t>
            </a:r>
            <a:r>
              <a:rPr lang="uk-UA" sz="2400" dirty="0">
                <a:solidFill>
                  <a:srgbClr val="660066"/>
                </a:solidFill>
                <a:latin typeface="Arial Black" pitchFamily="34" charset="0"/>
              </a:rPr>
              <a:t>вступу до складу Європейського Союзу необхідний досить високий рівень економічного розвитку і здійснення правової реформи. Потрібно привести внутрішнє законодавство держави-кандидата у відповідність з нормами права Європейського Союзу.</a:t>
            </a:r>
            <a:endParaRPr lang="en-US" sz="2400" dirty="0">
              <a:solidFill>
                <a:srgbClr val="660066"/>
              </a:solidFill>
              <a:latin typeface="Arial Black" pitchFamily="34" charset="0"/>
            </a:endParaRPr>
          </a:p>
          <a:p>
            <a:pPr algn="just"/>
            <a:r>
              <a:rPr lang="en-US" sz="2400" dirty="0" smtClean="0">
                <a:solidFill>
                  <a:srgbClr val="660066"/>
                </a:solidFill>
                <a:latin typeface="Arial Black" pitchFamily="34" charset="0"/>
              </a:rPr>
              <a:t>       </a:t>
            </a:r>
            <a:r>
              <a:rPr lang="uk-UA" sz="2400" dirty="0" smtClean="0">
                <a:solidFill>
                  <a:srgbClr val="660066"/>
                </a:solidFill>
                <a:latin typeface="Arial Black" pitchFamily="34" charset="0"/>
              </a:rPr>
              <a:t>Сьогодні </a:t>
            </a:r>
            <a:r>
              <a:rPr lang="uk-UA" sz="2400" dirty="0">
                <a:solidFill>
                  <a:srgbClr val="660066"/>
                </a:solidFill>
                <a:latin typeface="Arial Black" pitchFamily="34" charset="0"/>
              </a:rPr>
              <a:t>країни усього світу дивляться на нас, сподіваючись, що наш незламний дух реалізується в конкретних справах, які підвищують авторитет і значення України у світі. Ми повинні діяти, як європейці: послідовно та наполегливо впроваджувати європейські стандарти життя, втілювати європейські цінності у нашій державі.</a:t>
            </a:r>
            <a:endParaRPr lang="en-US" sz="2400" dirty="0">
              <a:solidFill>
                <a:srgbClr val="660066"/>
              </a:solidFill>
              <a:latin typeface="Arial Black" pitchFamily="34" charset="0"/>
            </a:endParaRPr>
          </a:p>
        </p:txBody>
      </p:sp>
      <p:pic>
        <p:nvPicPr>
          <p:cNvPr id="4" name="Picture 8" descr="Картинки по запросу фото Поважа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78" y="5747776"/>
            <a:ext cx="2357422" cy="111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96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642918"/>
            <a:ext cx="8358246" cy="3046988"/>
          </a:xfrm>
          <a:prstGeom prst="rect">
            <a:avLst/>
          </a:prstGeom>
          <a:gradFill flip="none" rotWithShape="1">
            <a:gsLst>
              <a:gs pos="0">
                <a:srgbClr val="5E9EFF">
                  <a:alpha val="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660066"/>
                </a:solidFill>
                <a:latin typeface="Arial Black" pitchFamily="34" charset="0"/>
              </a:rPr>
              <a:t>       </a:t>
            </a:r>
            <a:r>
              <a:rPr lang="uk-UA" sz="2400" dirty="0" smtClean="0">
                <a:solidFill>
                  <a:srgbClr val="660066"/>
                </a:solidFill>
                <a:latin typeface="Arial Black" pitchFamily="34" charset="0"/>
              </a:rPr>
              <a:t>Угода </a:t>
            </a:r>
            <a:r>
              <a:rPr lang="uk-UA" sz="2400" dirty="0">
                <a:solidFill>
                  <a:srgbClr val="660066"/>
                </a:solidFill>
                <a:latin typeface="Arial Black" pitchFamily="34" charset="0"/>
              </a:rPr>
              <a:t>про Асоціацією засвідчила наміри нашої країни формувати та розвивати європейські цінності – це масштабність мислення, мир і свобода, толерантність і повага людської гідності, рівність і демократія, справедливість і відсутність дискримінації, повага до верховенства права і дотримання прав людини</a:t>
            </a:r>
            <a:endParaRPr lang="en-US" sz="2400" dirty="0">
              <a:solidFill>
                <a:srgbClr val="660066"/>
              </a:solidFill>
              <a:latin typeface="Arial Black" pitchFamily="34" charset="0"/>
            </a:endParaRPr>
          </a:p>
        </p:txBody>
      </p:sp>
      <p:pic>
        <p:nvPicPr>
          <p:cNvPr id="8194" name="Picture 2" descr="Картинки по запросу фото Поважа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3786190"/>
            <a:ext cx="4357718" cy="286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Картинки по запросу фото Поважа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78" y="5747776"/>
            <a:ext cx="2357422" cy="111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40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154" y="2982889"/>
            <a:ext cx="8215370" cy="3785652"/>
          </a:xfrm>
          <a:prstGeom prst="rect">
            <a:avLst/>
          </a:prstGeom>
          <a:gradFill flip="none" rotWithShape="1">
            <a:gsLst>
              <a:gs pos="0">
                <a:srgbClr val="5E9EFF">
                  <a:alpha val="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>
            <a:spAutoFit/>
          </a:bodyPr>
          <a:lstStyle/>
          <a:p>
            <a:r>
              <a:rPr lang="en-US" dirty="0" smtClean="0"/>
              <a:t>         </a:t>
            </a:r>
            <a:r>
              <a:rPr lang="uk-UA" sz="2400" dirty="0" smtClean="0">
                <a:solidFill>
                  <a:srgbClr val="660066"/>
                </a:solidFill>
                <a:latin typeface="Arial Black" pitchFamily="34" charset="0"/>
              </a:rPr>
              <a:t>Толерантність </a:t>
            </a:r>
            <a:r>
              <a:rPr lang="uk-UA" sz="2400" dirty="0">
                <a:solidFill>
                  <a:srgbClr val="660066"/>
                </a:solidFill>
                <a:latin typeface="Arial Black" pitchFamily="34" charset="0"/>
              </a:rPr>
              <a:t>– повага, сприйняття та розуміння різноманіття культур нашого світу, форм самовираження та самовиявлення людської особистості і, передусім, активна позиція, що формується на основі визнання прав і свобод людини та сприяє культурі миру.</a:t>
            </a:r>
            <a:endParaRPr lang="en-US" sz="2400" dirty="0">
              <a:solidFill>
                <a:srgbClr val="660066"/>
              </a:solidFill>
              <a:latin typeface="Arial Black" pitchFamily="34" charset="0"/>
            </a:endParaRPr>
          </a:p>
          <a:p>
            <a:r>
              <a:rPr lang="en-US" sz="2400" dirty="0" smtClean="0">
                <a:solidFill>
                  <a:srgbClr val="660066"/>
                </a:solidFill>
                <a:latin typeface="Arial Black" pitchFamily="34" charset="0"/>
              </a:rPr>
              <a:t>        </a:t>
            </a:r>
            <a:r>
              <a:rPr lang="uk-UA" sz="2400" dirty="0" smtClean="0">
                <a:solidFill>
                  <a:srgbClr val="660066"/>
                </a:solidFill>
                <a:latin typeface="Arial Black" pitchFamily="34" charset="0"/>
              </a:rPr>
              <a:t>Толерантність </a:t>
            </a:r>
            <a:r>
              <a:rPr lang="uk-UA" sz="2400" dirty="0">
                <a:solidFill>
                  <a:srgbClr val="660066"/>
                </a:solidFill>
                <a:latin typeface="Arial Black" pitchFamily="34" charset="0"/>
              </a:rPr>
              <a:t>– це єдність у різноманітті. Цей принцип став пріоритетним для всіх країн-членів ЄС.</a:t>
            </a:r>
            <a:endParaRPr lang="en-US" sz="2400" dirty="0">
              <a:solidFill>
                <a:srgbClr val="660066"/>
              </a:solidFill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214290"/>
            <a:ext cx="7887250" cy="2677656"/>
          </a:xfrm>
          <a:prstGeom prst="rect">
            <a:avLst/>
          </a:prstGeom>
          <a:gradFill>
            <a:gsLst>
              <a:gs pos="0">
                <a:srgbClr val="5E9EFF">
                  <a:alpha val="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rect">
              <a:fillToRect l="100000" t="100000"/>
            </a:path>
          </a:gradFill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660066"/>
                </a:solidFill>
                <a:latin typeface="Arial Black" pitchFamily="34" charset="0"/>
              </a:rPr>
              <a:t>      </a:t>
            </a:r>
            <a:r>
              <a:rPr lang="uk-UA" sz="2400" dirty="0" smtClean="0">
                <a:solidFill>
                  <a:srgbClr val="660066"/>
                </a:solidFill>
                <a:latin typeface="Arial Black" pitchFamily="34" charset="0"/>
              </a:rPr>
              <a:t>Сьогодні </a:t>
            </a:r>
            <a:r>
              <a:rPr lang="uk-UA" sz="2400" dirty="0">
                <a:solidFill>
                  <a:srgbClr val="660066"/>
                </a:solidFill>
                <a:latin typeface="Arial Black" pitchFamily="34" charset="0"/>
              </a:rPr>
              <a:t>великого значення набуває міжкультурний діалог – шлях, на якому шукаються способи спільних рішень, розвитку співпраці, обміну та партнерства. Це діалог культур та традицій, толерантна взаємодія між людьми різних соціальних, етнічних та вікових груп.</a:t>
            </a:r>
            <a:endParaRPr lang="en-US" sz="2400" dirty="0">
              <a:solidFill>
                <a:srgbClr val="660066"/>
              </a:solidFill>
              <a:latin typeface="Arial Black" pitchFamily="34" charset="0"/>
            </a:endParaRPr>
          </a:p>
        </p:txBody>
      </p:sp>
      <p:pic>
        <p:nvPicPr>
          <p:cNvPr id="8" name="Picture 8" descr="Картинки по запросу фото Поважа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87" y="0"/>
            <a:ext cx="1214413" cy="57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84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Картинки по запросу фото Поважа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4643421"/>
            <a:ext cx="3214710" cy="2214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Картинки по запросу фото Поважа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70" y="4683775"/>
            <a:ext cx="3267276" cy="217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28596" y="428604"/>
            <a:ext cx="8215370" cy="3416320"/>
          </a:xfrm>
          <a:prstGeom prst="rect">
            <a:avLst/>
          </a:prstGeom>
          <a:solidFill>
            <a:srgbClr val="FFFF00">
              <a:alpha val="19000"/>
            </a:srgbClr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           </a:t>
            </a:r>
            <a:r>
              <a:rPr lang="uk-UA" sz="2400" dirty="0" smtClean="0">
                <a:solidFill>
                  <a:srgbClr val="660066"/>
                </a:solidFill>
                <a:latin typeface="Arial Black" pitchFamily="34" charset="0"/>
              </a:rPr>
              <a:t>Гідно </a:t>
            </a:r>
            <a:r>
              <a:rPr lang="uk-UA" sz="2400" dirty="0" err="1">
                <a:solidFill>
                  <a:srgbClr val="660066"/>
                </a:solidFill>
                <a:latin typeface="Arial Black" pitchFamily="34" charset="0"/>
              </a:rPr>
              <a:t>самореалізована</a:t>
            </a:r>
            <a:r>
              <a:rPr lang="uk-UA" sz="2400" dirty="0">
                <a:solidFill>
                  <a:srgbClr val="660066"/>
                </a:solidFill>
                <a:latin typeface="Arial Black" pitchFamily="34" charset="0"/>
              </a:rPr>
              <a:t> людина є щасливою — і в професії, і в родині, і в соціальному громадянському просторі. Така людина вступає у відносини, здатні створювати відкрите демократичне суспільство, яке не знищує свободу в обмін на “щастя”, а робить економічну, політичну, духовну свободу особистості умовою свого розвитку.</a:t>
            </a:r>
            <a:endParaRPr lang="en-US" sz="2400" dirty="0">
              <a:solidFill>
                <a:srgbClr val="660066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69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857232"/>
            <a:ext cx="81439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660066"/>
                </a:solidFill>
                <a:latin typeface="Arial Black" pitchFamily="34" charset="0"/>
              </a:rPr>
              <a:t>      </a:t>
            </a:r>
            <a:r>
              <a:rPr lang="uk-UA" sz="2400" dirty="0" smtClean="0">
                <a:solidFill>
                  <a:srgbClr val="660066"/>
                </a:solidFill>
                <a:latin typeface="Arial Black" pitchFamily="34" charset="0"/>
              </a:rPr>
              <a:t>Усього </a:t>
            </a:r>
            <a:r>
              <a:rPr lang="uk-UA" sz="2400" dirty="0">
                <a:solidFill>
                  <a:srgbClr val="660066"/>
                </a:solidFill>
                <a:latin typeface="Arial Black" pitchFamily="34" charset="0"/>
              </a:rPr>
              <a:t>на території Європи розташовано 45 незалежних країн, економіка і культура яких тісно пов’язані. Україна, маючи великий природний, економічний, культурний, інтелектуальний потенціал, спроможна посісти належне місце серед народів Європи і світу в цілому</a:t>
            </a:r>
            <a:endParaRPr lang="en-US" sz="2400" dirty="0">
              <a:solidFill>
                <a:srgbClr val="660066"/>
              </a:solidFill>
              <a:latin typeface="Arial Black" pitchFamily="34" charset="0"/>
            </a:endParaRPr>
          </a:p>
        </p:txBody>
      </p:sp>
      <p:pic>
        <p:nvPicPr>
          <p:cNvPr id="3" name="Picture 4" descr="Картинки по запросу фото Поважа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70" y="4683775"/>
            <a:ext cx="3267276" cy="217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3" descr="Картинки по запросу фото Поважаю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4776295"/>
            <a:ext cx="4429156" cy="208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1" y="142852"/>
            <a:ext cx="8881361" cy="5262979"/>
          </a:xfrm>
          <a:prstGeom prst="rect">
            <a:avLst/>
          </a:prstGeom>
          <a:gradFill flip="none" rotWithShape="1">
            <a:gsLst>
              <a:gs pos="36000">
                <a:schemeClr val="bg2">
                  <a:alpha val="0"/>
                </a:schemeClr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  <a:tileRect r="-100000" b="-100000"/>
          </a:gradFill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         </a:t>
            </a:r>
            <a:r>
              <a:rPr lang="uk-UA" sz="2400" dirty="0" smtClean="0">
                <a:solidFill>
                  <a:srgbClr val="660066"/>
                </a:solidFill>
                <a:latin typeface="Arial Black" pitchFamily="34" charset="0"/>
              </a:rPr>
              <a:t>Процес </a:t>
            </a:r>
            <a:r>
              <a:rPr lang="uk-UA" sz="2400" dirty="0">
                <a:solidFill>
                  <a:srgbClr val="660066"/>
                </a:solidFill>
                <a:latin typeface="Arial Black" pitchFamily="34" charset="0"/>
              </a:rPr>
              <a:t>становлення незалежної демократичної України з її прагненням стати повноправним членом європейської спільноти передбачає всебічне утвердження в суспільному та індивідуальному бутті цивілізованих норм життя на основі загальнолюдських цінностей та духовних, моральних і культурних засад життя українського народу. Тому кожен з вас повинен мати  не тільки  необхідні компетенції,  ґрунтовні знання з різних предметів, а  й бути гідним громадянином, патріотом своєї держави; </a:t>
            </a:r>
            <a:r>
              <a:rPr lang="uk-UA" sz="2400" dirty="0" err="1">
                <a:solidFill>
                  <a:srgbClr val="660066"/>
                </a:solidFill>
                <a:latin typeface="Arial Black" pitchFamily="34" charset="0"/>
              </a:rPr>
              <a:t>інтелектуально</a:t>
            </a:r>
            <a:r>
              <a:rPr lang="uk-UA" sz="2400" dirty="0">
                <a:solidFill>
                  <a:srgbClr val="660066"/>
                </a:solidFill>
                <a:latin typeface="Arial Black" pitchFamily="34" charset="0"/>
              </a:rPr>
              <a:t> розвиненою, духовно і морально зрілою особистістю, яка  готова протистояти викликам глобалізації життя.</a:t>
            </a:r>
            <a:endParaRPr lang="en-US" sz="2400" dirty="0">
              <a:solidFill>
                <a:srgbClr val="660066"/>
              </a:solidFill>
              <a:latin typeface="Arial Black" pitchFamily="34" charset="0"/>
            </a:endParaRPr>
          </a:p>
        </p:txBody>
      </p:sp>
      <p:pic>
        <p:nvPicPr>
          <p:cNvPr id="4" name="Picture 8" descr="Картинки по запросу фото Поважа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8" y="5243121"/>
            <a:ext cx="3428992" cy="161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97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64396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   </a:t>
            </a:r>
            <a:r>
              <a:rPr lang="uk-UA" sz="2400" dirty="0" smtClean="0">
                <a:solidFill>
                  <a:srgbClr val="660066"/>
                </a:solidFill>
                <a:latin typeface="Arial Black" pitchFamily="34" charset="0"/>
              </a:rPr>
              <a:t>У </a:t>
            </a:r>
            <a:r>
              <a:rPr lang="uk-UA" sz="2400" dirty="0">
                <a:solidFill>
                  <a:srgbClr val="660066"/>
                </a:solidFill>
                <a:latin typeface="Arial Black" pitchFamily="34" charset="0"/>
              </a:rPr>
              <a:t>глобальному світовому суспільстві молодь не повинна втрачати свою індивідуальність, глибоке відчуття єдності з українським народом, повагу до його духовних, моральних і культурних надбань. Система цінностей і якостей особистості розвивається і виявляється через її власне ставлення. Треба пам’ятати народну мудрість: «Де народився, там і згодився!», «Якість життя людини залежить від тих цінностей та якостей, які вона сама сформувала у собі».</a:t>
            </a:r>
            <a:endParaRPr lang="en-US" sz="2400" dirty="0">
              <a:solidFill>
                <a:srgbClr val="660066"/>
              </a:solidFill>
              <a:latin typeface="Arial Black" pitchFamily="34" charset="0"/>
            </a:endParaRPr>
          </a:p>
        </p:txBody>
      </p:sp>
      <p:pic>
        <p:nvPicPr>
          <p:cNvPr id="6148" name="Picture 4" descr="Картинки по запросу фото Поважа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4454583"/>
            <a:ext cx="2643206" cy="222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Картинки по запросу фото Поважа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900" y="4572008"/>
            <a:ext cx="3196562" cy="208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69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фото Поважаю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86395"/>
            <a:ext cx="1571604" cy="1571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00100" y="285728"/>
            <a:ext cx="764386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Ціннісне ставлення особистості до суспільства і держави </a:t>
            </a:r>
            <a:r>
              <a:rPr lang="uk-UA" sz="2400" dirty="0">
                <a:solidFill>
                  <a:srgbClr val="000066"/>
                </a:solidFill>
              </a:rPr>
              <a:t>виявляється у патріотизмі, національній самосвідомості, правосвідомості, політичній культурі та культурі міжетнічних відносин</a:t>
            </a:r>
            <a:r>
              <a:rPr lang="uk-UA" sz="2400" dirty="0" smtClean="0">
                <a:solidFill>
                  <a:srgbClr val="000066"/>
                </a:solidFill>
              </a:rPr>
              <a:t>.</a:t>
            </a:r>
            <a:endParaRPr lang="en-US" sz="2400" dirty="0" smtClean="0">
              <a:solidFill>
                <a:srgbClr val="000066"/>
              </a:solidFill>
            </a:endParaRPr>
          </a:p>
          <a:p>
            <a:endParaRPr lang="en-US" sz="2400" dirty="0">
              <a:solidFill>
                <a:srgbClr val="000066"/>
              </a:solidFill>
            </a:endParaRPr>
          </a:p>
          <a:p>
            <a:r>
              <a:rPr lang="uk-UA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Ціннісне ставлення до людей </a:t>
            </a:r>
            <a:r>
              <a:rPr lang="uk-UA" sz="2400" dirty="0">
                <a:solidFill>
                  <a:srgbClr val="000066"/>
                </a:solidFill>
              </a:rPr>
              <a:t>виявляється у моральній активності особистості, прояві чуйності, чесності, правдивості, працелюбності, справедливості, гідності, милосердя, толерантності, совісті, терпимості до іншого, миролюбності, доброзичливості, готовності допомогти іншим, обов’язковості, добросовісності, ввічливості, делікатності, тактовності; вмінні працювати з іншими; здатності прощати і просити пробачення, протистояти виявам несправедливості, жорстокості.</a:t>
            </a:r>
            <a:endParaRPr lang="en-US" sz="2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40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335846"/>
            <a:ext cx="892971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Ціннісне ставлення до природи </a:t>
            </a:r>
            <a:r>
              <a:rPr lang="uk-UA" sz="2400" dirty="0">
                <a:solidFill>
                  <a:srgbClr val="000066"/>
                </a:solidFill>
              </a:rPr>
              <a:t>формується у процесі екологічного виховання і виявляється у таких ознаках: усвідомленні функцій природи в житті людини, самоцінності природи; почутті особистої причетності до збереження природних багатств, відповідальності за них; здатності особистості гармонійно співіснувати з природою;  здійснення природоохоронної діяльності з власної ініціативи</a:t>
            </a:r>
            <a:endParaRPr lang="en-US" sz="2400" dirty="0">
              <a:solidFill>
                <a:srgbClr val="000066"/>
              </a:solidFill>
            </a:endParaRPr>
          </a:p>
          <a:p>
            <a:r>
              <a:rPr lang="uk-UA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Ціннісне ставлення до мистецтва </a:t>
            </a:r>
            <a:r>
              <a:rPr lang="uk-UA" sz="2400" dirty="0">
                <a:solidFill>
                  <a:srgbClr val="000066"/>
                </a:solidFill>
              </a:rPr>
              <a:t>формується у процесі естетичного виховання і виявляється у відповідній ерудиції, широкому спектрі естетичних почуттів, діях і вчинках, пов’язаних з мистецтвом. Особистість, якій властиве це ставлення, володіє системою елементарних мистецьких знань, адекватно сприймає художні твори, здатна збагнути та виразити власне ставлення до мистецтва, прагне та вміє здійснювати творчу діяльність у мистецькій сфері.</a:t>
            </a:r>
            <a:endParaRPr lang="en-US" sz="2400" dirty="0">
              <a:solidFill>
                <a:srgbClr val="000066"/>
              </a:solidFill>
            </a:endParaRPr>
          </a:p>
        </p:txBody>
      </p:sp>
      <p:pic>
        <p:nvPicPr>
          <p:cNvPr id="3" name="Picture 2" descr="Картинки по запросу фото Поважаю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702" y="5500702"/>
            <a:ext cx="1357297" cy="1357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47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214290"/>
            <a:ext cx="87154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Ціннісне ставлення до праці </a:t>
            </a:r>
            <a:r>
              <a:rPr lang="uk-UA" sz="2400" dirty="0">
                <a:solidFill>
                  <a:srgbClr val="000066"/>
                </a:solidFill>
              </a:rPr>
              <a:t>є важливою складовою змісту виховання особистості. Воно передбачає усвідомлення молоддю соціальної значущості праці, розвинену потребу в трудовій активності, ініціативність, схильність до підприємництва; розуміння економічних законів і проблем суспільства та засобів їх розв’язання, готовність до творчої діяльності, конкурентоспроможності й самореалізації за умов ринкових відносин, сформованість працелюбності як базової якості особистості.</a:t>
            </a:r>
            <a:endParaRPr lang="en-US" sz="2400" dirty="0">
              <a:solidFill>
                <a:srgbClr val="000066"/>
              </a:solidFill>
            </a:endParaRPr>
          </a:p>
          <a:p>
            <a:r>
              <a:rPr lang="uk-U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Ціннісне ставлення до себе </a:t>
            </a:r>
            <a:r>
              <a:rPr lang="uk-UA" sz="2400" dirty="0">
                <a:solidFill>
                  <a:srgbClr val="000066"/>
                </a:solidFill>
              </a:rPr>
              <a:t>передбачає сформованість у зростаючої особистості вміння цінувати себе як носія фізичних, духовно-душевних та соціальних сил. Воно є важливою умовою формування у дітей та учнівської молоді активної життєвої позиції</a:t>
            </a:r>
            <a:r>
              <a:rPr lang="uk-UA" dirty="0"/>
              <a:t>.</a:t>
            </a:r>
            <a:endParaRPr lang="en-US" dirty="0"/>
          </a:p>
        </p:txBody>
      </p:sp>
      <p:pic>
        <p:nvPicPr>
          <p:cNvPr id="3" name="Picture 2" descr="Картинки по запросу фото Поважаю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96" y="5486403"/>
            <a:ext cx="1371596" cy="137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4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8"/>
            <a:ext cx="59955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Вправа «Ціннісні орієнтації». 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357298"/>
            <a:ext cx="8857681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Завдання: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400" b="1" dirty="0" smtClean="0">
                <a:solidFill>
                  <a:srgbClr val="0066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Кожної цінності приписується порядковий номер.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Мінімум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1, а максимум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5.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Одиницею відзначаються цінності, що не мають ніякого 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значення.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Двійкою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ті, які, в принципі, можуть бути важливі. 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Трійкою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цінності з певним, конкретним значенням. 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Четвіркою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важливі твердження.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І п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ятіркою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те, що людина ставить понад усе.</a:t>
            </a:r>
            <a:endParaRPr kumimoji="0" lang="uk-UA" sz="24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64" y="214290"/>
            <a:ext cx="87154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   </a:t>
            </a:r>
            <a:r>
              <a:rPr lang="uk-UA" sz="2400" dirty="0" smtClean="0">
                <a:solidFill>
                  <a:srgbClr val="660066"/>
                </a:solidFill>
                <a:latin typeface="Arial Black" pitchFamily="34" charset="0"/>
              </a:rPr>
              <a:t>Молодь </a:t>
            </a:r>
            <a:r>
              <a:rPr lang="uk-UA" sz="2400" dirty="0">
                <a:solidFill>
                  <a:srgbClr val="660066"/>
                </a:solidFill>
                <a:latin typeface="Arial Black" pitchFamily="34" charset="0"/>
              </a:rPr>
              <a:t>будь-якої країни творить її майбутнє: мріє, забігає наперед, будує грандіозні плани і проекти. Саме в лавах теперішньої молоді перебувають ті, хто завтра стане біля керма держави. Вам належить будувати сучасну Україну та керувати нею. Зараз у кожного з вас є можливість активно працювати у громадському русі, ви майбутня еліта нашого суспільства, повинні формувати лідерські здібності, щоб  ефективно працювати в обраній сфері суспільного життя.</a:t>
            </a:r>
            <a:endParaRPr lang="en-US" sz="2400" dirty="0">
              <a:solidFill>
                <a:srgbClr val="660066"/>
              </a:solidFill>
              <a:latin typeface="Arial Black" pitchFamily="34" charset="0"/>
            </a:endParaRPr>
          </a:p>
        </p:txBody>
      </p:sp>
      <p:pic>
        <p:nvPicPr>
          <p:cNvPr id="3" name="Picture 7" descr="Картинки по запросу фото Поважаю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4286256"/>
            <a:ext cx="3214710" cy="237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28926" y="6143644"/>
            <a:ext cx="2025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Обирати Вам!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Картинки по запросу фото Поважаю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085" y="4572008"/>
            <a:ext cx="3051915" cy="228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117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Картинки по запросу фото Поважаю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4842159"/>
            <a:ext cx="2726086" cy="201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Картинки по запросу фото Поважаю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085" y="4572008"/>
            <a:ext cx="3051915" cy="228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57422" y="6396335"/>
            <a:ext cx="3968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Вибір залишається за Вами!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214290"/>
            <a:ext cx="871540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       </a:t>
            </a:r>
            <a:r>
              <a:rPr lang="uk-UA" sz="2400" dirty="0" smtClean="0">
                <a:solidFill>
                  <a:srgbClr val="660066"/>
                </a:solidFill>
                <a:latin typeface="Arial Black" pitchFamily="34" charset="0"/>
              </a:rPr>
              <a:t>Гідна </a:t>
            </a:r>
            <a:r>
              <a:rPr lang="uk-UA" sz="2400" dirty="0">
                <a:solidFill>
                  <a:srgbClr val="660066"/>
                </a:solidFill>
                <a:latin typeface="Arial Black" pitchFamily="34" charset="0"/>
              </a:rPr>
              <a:t>самореалізація людини — мета цивілізаційного розвитку України</a:t>
            </a:r>
            <a:endParaRPr lang="en-US" sz="2400" dirty="0">
              <a:solidFill>
                <a:srgbClr val="660066"/>
              </a:solidFill>
              <a:latin typeface="Arial Black" pitchFamily="34" charset="0"/>
            </a:endParaRPr>
          </a:p>
          <a:p>
            <a:r>
              <a:rPr lang="uk-UA" sz="2400" dirty="0">
                <a:solidFill>
                  <a:srgbClr val="660066"/>
                </a:solidFill>
                <a:latin typeface="Arial Black" pitchFamily="34" charset="0"/>
              </a:rPr>
              <a:t>Під гідною самореалізацією можна розуміти розкриття життєвого потенціалу людини в тілесному, творчому й духовному вимірах, що робить її креативною, а тому корисною для сучасного інноваційного суспільства. Така самореалізація органічно поєднує індивідуальні та комунікативні можливості людини. Гідна самореалізація означає діяльність, яка не лише розкриває здібності людини, здійснює її цілі й цінності, а й приносить задоволення її потреб та потреб її родини.</a:t>
            </a:r>
            <a:endParaRPr lang="en-US" sz="2400" dirty="0">
              <a:solidFill>
                <a:srgbClr val="660066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63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14290"/>
            <a:ext cx="61436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7030A0"/>
                </a:solidFill>
              </a:rPr>
              <a:t>       Гідно </a:t>
            </a:r>
            <a:r>
              <a:rPr lang="uk-UA" sz="2400" b="1" dirty="0" err="1">
                <a:solidFill>
                  <a:srgbClr val="7030A0"/>
                </a:solidFill>
              </a:rPr>
              <a:t>самореалізована</a:t>
            </a:r>
            <a:r>
              <a:rPr lang="uk-UA" sz="2400" b="1" dirty="0">
                <a:solidFill>
                  <a:srgbClr val="7030A0"/>
                </a:solidFill>
              </a:rPr>
              <a:t> людина є щасливою — і в професії, і в родині, і в соціальному громадянському просторі. Така людина вступає у відносини, здатні створювати відкрите демократичне суспільство, яке не знищує свободу в обмін на “щастя”, а робить економічну, політичну, духовну свободу особистості умовою свого розвитку.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8762" y="3429000"/>
            <a:ext cx="721523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       </a:t>
            </a:r>
            <a:r>
              <a:rPr lang="uk-UA" sz="2400" b="1" dirty="0" smtClean="0">
                <a:solidFill>
                  <a:srgbClr val="7030A0"/>
                </a:solidFill>
              </a:rPr>
              <a:t>Усього </a:t>
            </a:r>
            <a:r>
              <a:rPr lang="uk-UA" sz="2400" b="1" dirty="0">
                <a:solidFill>
                  <a:srgbClr val="7030A0"/>
                </a:solidFill>
              </a:rPr>
              <a:t>на території Європи розташовано 45 незалежних країн, економіка і культура яких тісно пов’язані. Україна, маючи великий природний, економічний, культурний, інтелектуальний потенціал, спроможна посісти належне місце серед народів Європи і світу в цілому</a:t>
            </a:r>
            <a:endParaRPr lang="en-US" sz="2400" b="1" dirty="0">
              <a:solidFill>
                <a:srgbClr val="7030A0"/>
              </a:solidFill>
            </a:endParaRPr>
          </a:p>
        </p:txBody>
      </p:sp>
      <p:pic>
        <p:nvPicPr>
          <p:cNvPr id="10242" name="Picture 2" descr="Картинки по запросу фото Поважа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43578"/>
            <a:ext cx="1762870" cy="121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Картинки по запросу фото Поважа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290" y="0"/>
            <a:ext cx="2361710" cy="157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69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715404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 smtClean="0"/>
              <a:t>      </a:t>
            </a:r>
            <a:r>
              <a:rPr lang="uk-UA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Кожен </a:t>
            </a:r>
            <a:r>
              <a:rPr lang="uk-UA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повинен пам’ятати, що настав час, коли все залежить від спільної взаємодії та співпраці громадян держави Україна – дорослих і молоді.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dirty="0" smtClean="0"/>
              <a:t>      </a:t>
            </a:r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Майбутнє </a:t>
            </a:r>
            <a:r>
              <a:rPr lang="uk-UA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залежить від кожного з нас!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9220" name="Picture 4" descr="Картинки по запросу фото Поважа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2" y="4510774"/>
            <a:ext cx="3286116" cy="234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Картинки по запросу фото Поважа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2" y="4510774"/>
            <a:ext cx="4984043" cy="2347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00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фото Поважа европейські цінності – будую сучасну Україну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78" y="3357562"/>
            <a:ext cx="2928958" cy="2903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42910" y="1643050"/>
            <a:ext cx="76803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Успіхів у навчанні!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703</TotalTime>
  <Words>1466</Words>
  <Application>Microsoft Office PowerPoint</Application>
  <PresentationFormat>Экран (4:3)</PresentationFormat>
  <Paragraphs>90</Paragraphs>
  <Slides>25</Slides>
  <Notes>3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Arial</vt:lpstr>
      <vt:lpstr>Arial Black</vt:lpstr>
      <vt:lpstr>Calibri</vt:lpstr>
      <vt:lpstr>Franklin Gothic Book</vt:lpstr>
      <vt:lpstr>Franklin Gothic Medium</vt:lpstr>
      <vt:lpstr>Times New Roman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Owner</dc:creator>
  <cp:lastModifiedBy>Доктор Бо</cp:lastModifiedBy>
  <cp:revision>21</cp:revision>
  <dcterms:created xsi:type="dcterms:W3CDTF">2017-08-30T12:28:54Z</dcterms:created>
  <dcterms:modified xsi:type="dcterms:W3CDTF">2026-09-07T08:40:54Z</dcterms:modified>
</cp:coreProperties>
</file>