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5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Вихідне діагностування з</a:t>
            </a:r>
          </a:p>
          <a:p>
            <a:pPr>
              <a:defRPr/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k-UA" sz="2000" cap="none" noProof="0" dirty="0" err="1" smtClean="0">
                <a:solidFill>
                  <a:schemeClr val="accent3">
                    <a:lumMod val="50000"/>
                  </a:schemeClr>
                </a:solidFill>
              </a:rPr>
              <a:t>укріїнської</a:t>
            </a: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мови та літератури</a:t>
            </a:r>
            <a:endParaRPr lang="uk-UA" sz="2000" cap="none" noProof="0" dirty="0">
              <a:solidFill>
                <a:schemeClr val="accent3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276526180713826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Вихідне діагностування з історії України</c:v>
                </c:pt>
              </c:strCache>
            </c:strRef>
          </c:tx>
          <c:explosion val="2"/>
          <c:dPt>
            <c:idx val="0"/>
            <c:bubble3D val="0"/>
            <c:explosion val="9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466-4589-89E3-208D1CD43516}"/>
              </c:ext>
            </c:extLst>
          </c:dPt>
          <c:dPt>
            <c:idx val="1"/>
            <c:bubble3D val="0"/>
            <c:explosion val="1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66-4589-89E3-208D1CD43516}"/>
              </c:ext>
            </c:extLst>
          </c:dPt>
          <c:dPt>
            <c:idx val="2"/>
            <c:bubble3D val="0"/>
            <c:explosion val="3"/>
            <c:spPr>
              <a:solidFill>
                <a:srgbClr val="D658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66-4589-89E3-208D1CD43516}"/>
              </c:ext>
            </c:extLst>
          </c:dPt>
          <c:dPt>
            <c:idx val="3"/>
            <c:bubble3D val="0"/>
            <c:explosion val="7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66-4589-89E3-208D1CD435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Початковий рівень</c:v>
                </c:pt>
                <c:pt idx="1">
                  <c:v>Середній рівень</c:v>
                </c:pt>
                <c:pt idx="2">
                  <c:v>Достатній рівень</c:v>
                </c:pt>
                <c:pt idx="3">
                  <c:v>Високий рівень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0.13</c:v>
                </c:pt>
                <c:pt idx="1">
                  <c:v>0.56999999999999995</c:v>
                </c:pt>
                <c:pt idx="2" formatCode="0.00%">
                  <c:v>0.27</c:v>
                </c:pt>
                <c:pt idx="3" formatCode="0.00%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6-4589-89E3-208D1CD4351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977234025728585E-2"/>
          <c:y val="0.12827293636636555"/>
          <c:w val="0.90198855829328006"/>
          <c:h val="9.6056919081923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noProof="0" dirty="0" smtClean="0"/>
              <a:t>Хімія</a:t>
            </a:r>
            <a:endParaRPr lang="uk-UA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Історія України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28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766-4D49-88B8-6F4AA275CE2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5766-4D49-88B8-6F4AA275CE2F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Успішність</c:v>
                </c:pt>
                <c:pt idx="1">
                  <c:v>Якість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0.89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6-4D49-88B8-6F4AA275CE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152384"/>
        <c:axId val="369149104"/>
        <c:axId val="0"/>
      </c:bar3DChart>
      <c:catAx>
        <c:axId val="3691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49104"/>
        <c:crosses val="autoZero"/>
        <c:auto val="1"/>
        <c:lblAlgn val="ctr"/>
        <c:lblOffset val="100"/>
        <c:noMultiLvlLbl val="0"/>
      </c:catAx>
      <c:valAx>
        <c:axId val="36914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noProof="0" dirty="0" smtClean="0"/>
              <a:t>Українська мова та</a:t>
            </a:r>
            <a:r>
              <a:rPr lang="uk-UA" baseline="0" noProof="0" dirty="0" smtClean="0"/>
              <a:t>  </a:t>
            </a:r>
            <a:r>
              <a:rPr lang="uk-UA" noProof="0" dirty="0" smtClean="0"/>
              <a:t>література</a:t>
            </a:r>
            <a:endParaRPr lang="uk-UA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Історія України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28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766-4D49-88B8-6F4AA275CE2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5766-4D49-88B8-6F4AA275CE2F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Успішність</c:v>
                </c:pt>
                <c:pt idx="1">
                  <c:v>Якість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0.87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6-4D49-88B8-6F4AA275CE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152384"/>
        <c:axId val="369149104"/>
        <c:axId val="0"/>
      </c:bar3DChart>
      <c:catAx>
        <c:axId val="3691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49104"/>
        <c:crosses val="autoZero"/>
        <c:auto val="1"/>
        <c:lblAlgn val="ctr"/>
        <c:lblOffset val="100"/>
        <c:noMultiLvlLbl val="0"/>
      </c:catAx>
      <c:valAx>
        <c:axId val="36914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Вихідне діагностування з</a:t>
            </a:r>
          </a:p>
          <a:p>
            <a:pPr>
              <a:defRPr/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історії України</a:t>
            </a:r>
            <a:endParaRPr lang="uk-UA" sz="2000" cap="none" noProof="0" dirty="0">
              <a:solidFill>
                <a:schemeClr val="accent3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Вихідне діагностування з історії України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466-4589-89E3-208D1CD43516}"/>
              </c:ext>
            </c:extLst>
          </c:dPt>
          <c:dPt>
            <c:idx val="1"/>
            <c:bubble3D val="0"/>
            <c:explosion val="4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66-4589-89E3-208D1CD43516}"/>
              </c:ext>
            </c:extLst>
          </c:dPt>
          <c:dPt>
            <c:idx val="2"/>
            <c:bubble3D val="0"/>
            <c:explosion val="4"/>
            <c:spPr>
              <a:solidFill>
                <a:srgbClr val="D658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66-4589-89E3-208D1CD43516}"/>
              </c:ext>
            </c:extLst>
          </c:dPt>
          <c:dPt>
            <c:idx val="3"/>
            <c:bubble3D val="0"/>
            <c:explosion val="7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66-4589-89E3-208D1CD43516}"/>
              </c:ext>
            </c:extLst>
          </c:dPt>
          <c:dLbls>
            <c:dLbl>
              <c:idx val="0"/>
              <c:layout>
                <c:manualLayout>
                  <c:x val="-1.988636586059031E-2"/>
                  <c:y val="8.637216098851394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72154F6-7F62-4E8E-8B74-CFDB58ED24FC}" type="PERCENTAGE">
                      <a:rPr lang="en-US" dirty="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[ПРОЦЕНТ]</a:t>
                    </a:fld>
                    <a:endParaRPr lang="en-US"/>
                  </a:p>
                </c:rich>
              </c:tx>
              <c:spPr>
                <a:solidFill>
                  <a:schemeClr val="tx1">
                    <a:alpha val="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466-4589-89E3-208D1CD43516}"/>
                </c:ext>
              </c:extLst>
            </c:dLbl>
            <c:dLbl>
              <c:idx val="3"/>
              <c:layout>
                <c:manualLayout>
                  <c:x val="-7.291583249224537E-17"/>
                  <c:y val="6.323811963123796E-2"/>
                </c:manualLayout>
              </c:layout>
              <c:spPr>
                <a:solidFill>
                  <a:schemeClr val="tx1"/>
                </a:solidFill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466-4589-89E3-208D1CD435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Початковий рівень</c:v>
                </c:pt>
                <c:pt idx="1">
                  <c:v>Середній рівень</c:v>
                </c:pt>
                <c:pt idx="2">
                  <c:v>Достатній рівень</c:v>
                </c:pt>
                <c:pt idx="3">
                  <c:v>Високий рівень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0.14000000000000001</c:v>
                </c:pt>
                <c:pt idx="1">
                  <c:v>0.48</c:v>
                </c:pt>
                <c:pt idx="2" formatCode="0.00%">
                  <c:v>0.37</c:v>
                </c:pt>
                <c:pt idx="3" formatCode="0.00%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6-4589-89E3-208D1CD4351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977234025728585E-2"/>
          <c:y val="0.12827293636636555"/>
          <c:w val="0.90198855829328006"/>
          <c:h val="9.6056919081923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noProof="0" dirty="0" smtClean="0"/>
              <a:t>Історія</a:t>
            </a:r>
            <a:r>
              <a:rPr lang="uk-UA" baseline="0" noProof="0" dirty="0" smtClean="0"/>
              <a:t> України</a:t>
            </a:r>
            <a:endParaRPr lang="uk-UA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Історія України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25400" dir="5400000" rotWithShape="0">
                <a:srgbClr val="000000">
                  <a:alpha val="28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766-4D49-88B8-6F4AA275CE2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5766-4D49-88B8-6F4AA275CE2F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Успішність</c:v>
                </c:pt>
                <c:pt idx="1">
                  <c:v>Якість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0.86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6-4D49-88B8-6F4AA275CE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152384"/>
        <c:axId val="369149104"/>
        <c:axId val="0"/>
      </c:bar3DChart>
      <c:catAx>
        <c:axId val="3691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49104"/>
        <c:crosses val="autoZero"/>
        <c:auto val="1"/>
        <c:lblAlgn val="ctr"/>
        <c:lblOffset val="100"/>
        <c:noMultiLvlLbl val="0"/>
      </c:catAx>
      <c:valAx>
        <c:axId val="36914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Вихідне діагностування з</a:t>
            </a:r>
          </a:p>
          <a:p>
            <a:pPr>
              <a:defRPr/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математики</a:t>
            </a:r>
            <a:endParaRPr lang="uk-UA" sz="2000" cap="none" noProof="0" dirty="0">
              <a:solidFill>
                <a:schemeClr val="accent3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186681302196818"/>
          <c:y val="0.23910405024779799"/>
          <c:w val="0.59626621737050567"/>
          <c:h val="0.7411219340544361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Вихідне діагностування з історії України</c:v>
                </c:pt>
              </c:strCache>
            </c:strRef>
          </c:tx>
          <c:explosion val="2"/>
          <c:dPt>
            <c:idx val="0"/>
            <c:bubble3D val="0"/>
            <c:explosion val="3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466-4589-89E3-208D1CD43516}"/>
              </c:ext>
            </c:extLst>
          </c:dPt>
          <c:dPt>
            <c:idx val="1"/>
            <c:bubble3D val="0"/>
            <c:explosion val="3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66-4589-89E3-208D1CD43516}"/>
              </c:ext>
            </c:extLst>
          </c:dPt>
          <c:dPt>
            <c:idx val="2"/>
            <c:bubble3D val="0"/>
            <c:explosion val="0"/>
            <c:spPr>
              <a:solidFill>
                <a:srgbClr val="D658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66-4589-89E3-208D1CD43516}"/>
              </c:ext>
            </c:extLst>
          </c:dPt>
          <c:dPt>
            <c:idx val="3"/>
            <c:bubble3D val="0"/>
            <c:explosion val="7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66-4589-89E3-208D1CD435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Початковий рівень</c:v>
                </c:pt>
                <c:pt idx="1">
                  <c:v>Середній рівень</c:v>
                </c:pt>
                <c:pt idx="2">
                  <c:v>Достатній рівень</c:v>
                </c:pt>
                <c:pt idx="3">
                  <c:v>Високий рівень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0.12</c:v>
                </c:pt>
                <c:pt idx="1">
                  <c:v>0.46</c:v>
                </c:pt>
                <c:pt idx="2" formatCode="0.00%">
                  <c:v>0.37</c:v>
                </c:pt>
                <c:pt idx="3" formatCode="0.00%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6-4589-89E3-208D1CD4351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977234025728585E-2"/>
          <c:y val="0.12827293636636555"/>
          <c:w val="0.90198855829328006"/>
          <c:h val="9.6056919081923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noProof="0" dirty="0" smtClean="0"/>
              <a:t>Математика</a:t>
            </a:r>
            <a:endParaRPr lang="uk-UA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Історія України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25400" dir="5400000" rotWithShape="0">
                <a:srgbClr val="000000">
                  <a:alpha val="28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766-4D49-88B8-6F4AA275CE2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5766-4D49-88B8-6F4AA275CE2F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Успішність</c:v>
                </c:pt>
                <c:pt idx="1">
                  <c:v>Якість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0.88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6-4D49-88B8-6F4AA275CE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152384"/>
        <c:axId val="369149104"/>
        <c:axId val="0"/>
      </c:bar3DChart>
      <c:catAx>
        <c:axId val="3691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49104"/>
        <c:crosses val="autoZero"/>
        <c:auto val="1"/>
        <c:lblAlgn val="ctr"/>
        <c:lblOffset val="100"/>
        <c:noMultiLvlLbl val="0"/>
      </c:catAx>
      <c:valAx>
        <c:axId val="36914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Вихідне діагностування з</a:t>
            </a:r>
          </a:p>
          <a:p>
            <a:pPr>
              <a:defRPr/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фізики і астрономії</a:t>
            </a:r>
            <a:endParaRPr lang="uk-UA" sz="2000" cap="none" noProof="0" dirty="0">
              <a:solidFill>
                <a:schemeClr val="accent3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Вихідне діагностування з історії України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466-4589-89E3-208D1CD43516}"/>
              </c:ext>
            </c:extLst>
          </c:dPt>
          <c:dPt>
            <c:idx val="1"/>
            <c:bubble3D val="0"/>
            <c:explosion val="3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66-4589-89E3-208D1CD43516}"/>
              </c:ext>
            </c:extLst>
          </c:dPt>
          <c:dPt>
            <c:idx val="2"/>
            <c:bubble3D val="0"/>
            <c:explosion val="3"/>
            <c:spPr>
              <a:solidFill>
                <a:srgbClr val="D658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66-4589-89E3-208D1CD43516}"/>
              </c:ext>
            </c:extLst>
          </c:dPt>
          <c:dPt>
            <c:idx val="3"/>
            <c:bubble3D val="0"/>
            <c:explosion val="13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66-4589-89E3-208D1CD435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Початковий рівень</c:v>
                </c:pt>
                <c:pt idx="1">
                  <c:v>Середній рівень</c:v>
                </c:pt>
                <c:pt idx="2">
                  <c:v>Достатній рівень</c:v>
                </c:pt>
                <c:pt idx="3">
                  <c:v>Високий рівень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</c:v>
                </c:pt>
                <c:pt idx="1">
                  <c:v>0.54</c:v>
                </c:pt>
                <c:pt idx="2" formatCode="0.00%">
                  <c:v>0.33</c:v>
                </c:pt>
                <c:pt idx="3" formatCode="0.00%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6-4589-89E3-208D1CD4351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977234025728585E-2"/>
          <c:y val="0.12827293636636555"/>
          <c:w val="0.90198855829328006"/>
          <c:h val="9.6056919081923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noProof="0" dirty="0" smtClean="0"/>
              <a:t>Фізика</a:t>
            </a:r>
            <a:r>
              <a:rPr lang="uk-UA" baseline="0" noProof="0" dirty="0" smtClean="0"/>
              <a:t> і астрономія</a:t>
            </a:r>
            <a:endParaRPr lang="uk-UA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Історія України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28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766-4D49-88B8-6F4AA275CE2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5766-4D49-88B8-6F4AA275CE2F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Успішність</c:v>
                </c:pt>
                <c:pt idx="1">
                  <c:v>Якість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0.93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6-4D49-88B8-6F4AA275CE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9152384"/>
        <c:axId val="369149104"/>
        <c:axId val="0"/>
      </c:bar3DChart>
      <c:catAx>
        <c:axId val="3691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49104"/>
        <c:crosses val="autoZero"/>
        <c:auto val="1"/>
        <c:lblAlgn val="ctr"/>
        <c:lblOffset val="100"/>
        <c:noMultiLvlLbl val="0"/>
      </c:catAx>
      <c:valAx>
        <c:axId val="36914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1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Вихідне діагностування з</a:t>
            </a:r>
          </a:p>
          <a:p>
            <a:pPr>
              <a:defRPr/>
            </a:pPr>
            <a:r>
              <a:rPr lang="uk-UA" sz="2000" cap="none" noProof="0" dirty="0" smtClean="0">
                <a:solidFill>
                  <a:schemeClr val="accent3">
                    <a:lumMod val="50000"/>
                  </a:schemeClr>
                </a:solidFill>
              </a:rPr>
              <a:t> хімії</a:t>
            </a:r>
            <a:endParaRPr lang="uk-UA" sz="2000" cap="none" noProof="0" dirty="0">
              <a:solidFill>
                <a:schemeClr val="accent3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Вихідне діагностування з історії України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466-4589-89E3-208D1CD43516}"/>
              </c:ext>
            </c:extLst>
          </c:dPt>
          <c:dPt>
            <c:idx val="1"/>
            <c:bubble3D val="0"/>
            <c:explosion val="2"/>
            <c:spPr>
              <a:solidFill>
                <a:srgbClr val="0070C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66-4589-89E3-208D1CD43516}"/>
              </c:ext>
            </c:extLst>
          </c:dPt>
          <c:dPt>
            <c:idx val="2"/>
            <c:bubble3D val="0"/>
            <c:explosion val="3"/>
            <c:spPr>
              <a:solidFill>
                <a:srgbClr val="D658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66-4589-89E3-208D1CD43516}"/>
              </c:ext>
            </c:extLst>
          </c:dPt>
          <c:dPt>
            <c:idx val="3"/>
            <c:bubble3D val="0"/>
            <c:explosion val="10"/>
            <c:spPr>
              <a:solidFill>
                <a:srgbClr val="C0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66-4589-89E3-208D1CD43516}"/>
              </c:ext>
            </c:extLst>
          </c:dPt>
          <c:dLbls>
            <c:dLbl>
              <c:idx val="3"/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466-4589-89E3-208D1CD435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Початковий рівень</c:v>
                </c:pt>
                <c:pt idx="1">
                  <c:v>Середній рівень</c:v>
                </c:pt>
                <c:pt idx="2">
                  <c:v>Достатній рівень</c:v>
                </c:pt>
                <c:pt idx="3">
                  <c:v>Високий рівень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0.11</c:v>
                </c:pt>
                <c:pt idx="1">
                  <c:v>0.52</c:v>
                </c:pt>
                <c:pt idx="2" formatCode="0.00%">
                  <c:v>0.35</c:v>
                </c:pt>
                <c:pt idx="3" formatCode="0.00%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6-4589-89E3-208D1CD4351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977234025728585E-2"/>
          <c:y val="0.12827293636636555"/>
          <c:w val="0.90198855829328006"/>
          <c:h val="9.60569190819232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8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36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7462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43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6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5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41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3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7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0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2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8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0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8DAE7B2-6AEC-40AC-B8D9-58364D2C81D0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342C8C-F7B8-4AC7-A271-7A39895EA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8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8140" y="1567543"/>
            <a:ext cx="8915399" cy="4114799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Моніторинг </a:t>
            </a:r>
            <a:br>
              <a:rPr lang="uk-UA" b="1" dirty="0" smtClean="0"/>
            </a:br>
            <a:r>
              <a:rPr lang="uk-UA" b="1" dirty="0" smtClean="0"/>
              <a:t>вихідного діагностування з загальноосвітніх </a:t>
            </a:r>
            <a:br>
              <a:rPr lang="uk-UA" b="1" dirty="0" smtClean="0"/>
            </a:br>
            <a:r>
              <a:rPr lang="uk-UA" b="1" dirty="0" smtClean="0"/>
              <a:t>предметів </a:t>
            </a:r>
            <a:br>
              <a:rPr lang="uk-UA" b="1" dirty="0" smtClean="0"/>
            </a:br>
            <a:r>
              <a:rPr lang="uk-UA" b="1" dirty="0" smtClean="0"/>
              <a:t>2025-2026 </a:t>
            </a:r>
            <a:r>
              <a:rPr lang="uk-UA" b="1" dirty="0" smtClean="0"/>
              <a:t>навчальний рік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8173" y="235132"/>
            <a:ext cx="9375366" cy="835273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 професійної (</a:t>
            </a:r>
            <a:r>
              <a:rPr lang="uk-UA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технчної</a:t>
            </a:r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)освіти </a:t>
            </a:r>
          </a:p>
          <a:p>
            <a:pPr algn="ctr"/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«Харківський професійний коледж»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5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4270" y="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Українська мова та література</a:t>
            </a:r>
            <a:endParaRPr lang="en-US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07420656"/>
              </p:ext>
            </p:extLst>
          </p:nvPr>
        </p:nvGraphicFramePr>
        <p:xfrm>
          <a:off x="333829" y="1465943"/>
          <a:ext cx="6386285" cy="513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093210155"/>
              </p:ext>
            </p:extLst>
          </p:nvPr>
        </p:nvGraphicFramePr>
        <p:xfrm>
          <a:off x="6720114" y="1465943"/>
          <a:ext cx="5326745" cy="5254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561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4270" y="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Історія України</a:t>
            </a:r>
            <a:endParaRPr lang="en-US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33561822"/>
              </p:ext>
            </p:extLst>
          </p:nvPr>
        </p:nvGraphicFramePr>
        <p:xfrm>
          <a:off x="333829" y="1422400"/>
          <a:ext cx="6386285" cy="513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945295388"/>
              </p:ext>
            </p:extLst>
          </p:nvPr>
        </p:nvGraphicFramePr>
        <p:xfrm>
          <a:off x="6720114" y="1465943"/>
          <a:ext cx="5326745" cy="5254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8463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41" y="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Математика</a:t>
            </a:r>
            <a:endParaRPr lang="en-US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21832746"/>
              </p:ext>
            </p:extLst>
          </p:nvPr>
        </p:nvGraphicFramePr>
        <p:xfrm>
          <a:off x="0" y="1465943"/>
          <a:ext cx="6386285" cy="513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036717502"/>
              </p:ext>
            </p:extLst>
          </p:nvPr>
        </p:nvGraphicFramePr>
        <p:xfrm>
          <a:off x="6720114" y="1465943"/>
          <a:ext cx="5326745" cy="5254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328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0411" y="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Фізика і астрономія</a:t>
            </a:r>
            <a:endParaRPr lang="en-US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6665968"/>
              </p:ext>
            </p:extLst>
          </p:nvPr>
        </p:nvGraphicFramePr>
        <p:xfrm>
          <a:off x="333829" y="1524000"/>
          <a:ext cx="6386285" cy="513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56511255"/>
              </p:ext>
            </p:extLst>
          </p:nvPr>
        </p:nvGraphicFramePr>
        <p:xfrm>
          <a:off x="6720114" y="1465943"/>
          <a:ext cx="5326745" cy="5254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3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5267" y="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Хімія</a:t>
            </a:r>
            <a:endParaRPr lang="en-US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15571481"/>
              </p:ext>
            </p:extLst>
          </p:nvPr>
        </p:nvGraphicFramePr>
        <p:xfrm>
          <a:off x="333829" y="1364343"/>
          <a:ext cx="6386285" cy="513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405418169"/>
              </p:ext>
            </p:extLst>
          </p:nvPr>
        </p:nvGraphicFramePr>
        <p:xfrm>
          <a:off x="6720114" y="1465943"/>
          <a:ext cx="5326745" cy="5254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560585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182</TotalTime>
  <Words>66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Tw Cen MT</vt:lpstr>
      <vt:lpstr>Капля</vt:lpstr>
      <vt:lpstr>Моніторинг  вихідного діагностування з загальноосвітніх  предметів  2025-2026 навчальний рік</vt:lpstr>
      <vt:lpstr>Українська мова та література</vt:lpstr>
      <vt:lpstr>Історія України</vt:lpstr>
      <vt:lpstr>Математика</vt:lpstr>
      <vt:lpstr>Фізика і астрономія</vt:lpstr>
      <vt:lpstr>Хімія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Моніторинг  вихідного діагностування з загальноосвітніх  предметів  2024-2025 навчальний рік</dc:title>
  <dc:creator>Доктор Бо</dc:creator>
  <cp:lastModifiedBy>Доктор Бо</cp:lastModifiedBy>
  <cp:revision>24</cp:revision>
  <dcterms:created xsi:type="dcterms:W3CDTF">2025-06-05T06:41:12Z</dcterms:created>
  <dcterms:modified xsi:type="dcterms:W3CDTF">2026-01-23T10:59:29Z</dcterms:modified>
</cp:coreProperties>
</file>